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0" r:id="rId4"/>
    <p:sldId id="259" r:id="rId5"/>
    <p:sldId id="261" r:id="rId6"/>
    <p:sldId id="262" r:id="rId7"/>
    <p:sldId id="265" r:id="rId8"/>
    <p:sldId id="264" r:id="rId9"/>
    <p:sldId id="266" r:id="rId10"/>
    <p:sldId id="267" r:id="rId11"/>
    <p:sldId id="268" r:id="rId12"/>
    <p:sldId id="273" r:id="rId13"/>
    <p:sldId id="270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7" r:id="rId30"/>
    <p:sldId id="289" r:id="rId31"/>
    <p:sldId id="290" r:id="rId32"/>
    <p:sldId id="292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258" r:id="rId44"/>
  </p:sldIdLst>
  <p:sldSz cx="12192000" cy="6858000"/>
  <p:notesSz cx="6858000" cy="9144000"/>
  <p:embeddedFontLst>
    <p:embeddedFont>
      <p:font typeface="Bahnschrift SemiBold" panose="020F0502020204030204" pitchFamily="34" charset="0"/>
      <p:regular r:id="rId46"/>
      <p:bold r:id="rId47"/>
    </p:embeddedFont>
    <p:embeddedFont>
      <p:font typeface="Overpass Mono" panose="020B0009030203020204" pitchFamily="49" charset="77"/>
      <p:regular r:id="rId48"/>
      <p:bold r:id="rId49"/>
    </p:embeddedFont>
    <p:embeddedFont>
      <p:font typeface="Overpass Mono Medium" panose="020B0009030203020204" pitchFamily="49" charset="77"/>
      <p:regular r:id="rId50"/>
    </p:embeddedFont>
    <p:embeddedFont>
      <p:font typeface="Poppins" pitchFamily="2" charset="77"/>
      <p:regular r:id="rId51"/>
      <p:bold r:id="rId52"/>
      <p:italic r:id="rId53"/>
      <p:boldItalic r:id="rId54"/>
    </p:embeddedFont>
    <p:embeddedFont>
      <p:font typeface="Segoe UI Semibold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88" userDrawn="1">
          <p15:clr>
            <a:srgbClr val="A4A3A4"/>
          </p15:clr>
        </p15:guide>
        <p15:guide id="3" pos="624" userDrawn="1">
          <p15:clr>
            <a:srgbClr val="A4A3A4"/>
          </p15:clr>
        </p15:guide>
        <p15:guide id="4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AFE"/>
    <a:srgbClr val="FFE3F6"/>
    <a:srgbClr val="F6FAF9"/>
    <a:srgbClr val="DDD1E8"/>
    <a:srgbClr val="C7E6FF"/>
    <a:srgbClr val="0096FF"/>
    <a:srgbClr val="FFFC00"/>
    <a:srgbClr val="FFFD78"/>
    <a:srgbClr val="FFD579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82" autoAdjust="0"/>
    <p:restoredTop sz="94660"/>
  </p:normalViewPr>
  <p:slideViewPr>
    <p:cSldViewPr snapToGrid="0" showGuides="1">
      <p:cViewPr varScale="1">
        <p:scale>
          <a:sx n="135" d="100"/>
          <a:sy n="135" d="100"/>
        </p:scale>
        <p:origin x="192" y="200"/>
      </p:cViewPr>
      <p:guideLst>
        <p:guide orient="horz" pos="2184"/>
        <p:guide pos="3888"/>
        <p:guide pos="624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8FB2097-2AB3-4963-86D4-33CEA4BCDA99}" type="datetimeFigureOut">
              <a:rPr lang="en-US"/>
              <a:pPr>
                <a:defRPr/>
              </a:pPr>
              <a:t>4/2/24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0AF1CA-DDD1-4777-A4E5-6AD54D84F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901578" y="954246"/>
            <a:ext cx="8170335" cy="3437467"/>
          </a:xfrm>
        </p:spPr>
        <p:txBody>
          <a:bodyPr anchor="ctr"/>
          <a:lstStyle>
            <a:lvl1pPr algn="l">
              <a:defRPr sz="4400" b="1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901578" y="4405251"/>
            <a:ext cx="9258423" cy="450735"/>
          </a:xfrm>
        </p:spPr>
        <p:txBody>
          <a:bodyPr anchor="t" anchorCtr="0"/>
          <a:lstStyle>
            <a:lvl1pPr marL="0" indent="0" algn="l">
              <a:buNone/>
              <a:defRPr sz="2400" b="1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Cognome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901577" y="4892465"/>
            <a:ext cx="8213395" cy="520700"/>
          </a:xfr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</a:lstStyle>
          <a:p>
            <a:pPr lvl="0"/>
            <a:r>
              <a:rPr lang="it-IT" dirty="0"/>
              <a:t>Organizzazione</a:t>
            </a:r>
          </a:p>
        </p:txBody>
      </p:sp>
    </p:spTree>
    <p:extLst>
      <p:ext uri="{BB962C8B-B14F-4D97-AF65-F5344CB8AC3E}">
        <p14:creationId xmlns:p14="http://schemas.microsoft.com/office/powerpoint/2010/main" val="374174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DE673-F6D7-4C1F-A1B3-DC2C024DD0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45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>
          <a:xfrm>
            <a:off x="253055" y="6387275"/>
            <a:ext cx="796976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76B4C-3E9B-4239-85C9-0B6F1DF6DF35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2"/>
          </p:nvPr>
        </p:nvSpPr>
        <p:spPr>
          <a:xfrm>
            <a:off x="228688" y="1439500"/>
            <a:ext cx="11590867" cy="47621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1" y="2169807"/>
            <a:ext cx="9800980" cy="2237572"/>
          </a:xfrm>
        </p:spPr>
        <p:txBody>
          <a:bodyPr anchor="t"/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1" y="4516020"/>
            <a:ext cx="9800980" cy="1374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7243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1179" y="325281"/>
            <a:ext cx="11590337" cy="11811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65604-3431-4D99-A4FC-8E7418FD7A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09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01EE2-2453-4D6A-9EC0-0604BD705101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25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3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D8F0F-DA3D-4D74-B9D0-3EEDB595127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35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D0F6E-753D-4286-95D2-202E19F7761F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60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EBAB3-0C3A-4BFF-A4B8-7F3AB77B4FF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30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D0C83-B30A-48A2-8532-B4DFEA65C49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89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/>
          <p:cNvSpPr>
            <a:spLocks noGrp="1"/>
          </p:cNvSpPr>
          <p:nvPr>
            <p:ph type="title"/>
          </p:nvPr>
        </p:nvSpPr>
        <p:spPr bwMode="auto">
          <a:xfrm>
            <a:off x="241179" y="325281"/>
            <a:ext cx="1159033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Fare clic per modificare lo stile del titolo</a:t>
            </a:r>
            <a:endParaRPr lang="en-US" altLang="en-US" dirty="0"/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241179" y="1448555"/>
            <a:ext cx="11669772" cy="457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Modifica gli stili del testo dello schema</a:t>
            </a:r>
          </a:p>
          <a:p>
            <a:pPr lvl="1"/>
            <a:r>
              <a:rPr lang="it-IT" altLang="en-US" dirty="0"/>
              <a:t>Secondo livello</a:t>
            </a:r>
          </a:p>
          <a:p>
            <a:pPr lvl="2"/>
            <a:r>
              <a:rPr lang="it-IT" altLang="en-US" dirty="0"/>
              <a:t>Terzo livello</a:t>
            </a:r>
          </a:p>
          <a:p>
            <a:pPr lvl="3"/>
            <a:r>
              <a:rPr lang="it-IT" altLang="en-US" dirty="0"/>
              <a:t>Quarto livello</a:t>
            </a:r>
          </a:p>
          <a:p>
            <a:pPr lvl="4"/>
            <a:r>
              <a:rPr lang="it-IT" altLang="en-US" dirty="0"/>
              <a:t>Quinto livello</a:t>
            </a:r>
            <a:endParaRPr lang="en-US" alt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29305" y="638727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000252" y="6381972"/>
            <a:ext cx="476251" cy="2889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lang="en-US" sz="1200" b="1" kern="1200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pPr>
              <a:defRPr/>
            </a:pPr>
            <a:fld id="{B2CEF4FE-C172-4BB2-A8AC-3F26229D0645}" type="slidenum">
              <a:rPr lang="it-IT" smtClean="0"/>
              <a:pPr>
                <a:defRPr/>
              </a:pPr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2" r:id="rId2"/>
    <p:sldLayoutId id="2147483794" r:id="rId3"/>
    <p:sldLayoutId id="2147483795" r:id="rId4"/>
    <p:sldLayoutId id="2147483796" r:id="rId5"/>
    <p:sldLayoutId id="2147483798" r:id="rId6"/>
    <p:sldLayoutId id="2147483799" r:id="rId7"/>
    <p:sldLayoutId id="2147483800" r:id="rId8"/>
    <p:sldLayoutId id="2147483801" r:id="rId9"/>
    <p:sldLayoutId id="2147483802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baseline="0">
          <a:solidFill>
            <a:srgbClr val="000000"/>
          </a:solidFill>
          <a:latin typeface="Poppins" panose="00000500000000000000" pitchFamily="2" charset="0"/>
          <a:ea typeface="Jost SemiBold" pitchFamily="2" charset="0"/>
          <a:cs typeface="Poppins" panose="00000500000000000000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3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01577" y="1106646"/>
            <a:ext cx="8170335" cy="3437467"/>
          </a:xfrm>
        </p:spPr>
        <p:txBody>
          <a:bodyPr/>
          <a:lstStyle/>
          <a:p>
            <a:r>
              <a:rPr lang="it-IT" dirty="0"/>
              <a:t>CREDO</a:t>
            </a:r>
            <a:br>
              <a:rPr lang="it-IT" dirty="0"/>
            </a:br>
            <a:r>
              <a:rPr lang="it-IT" sz="2400" b="0" dirty="0" err="1"/>
              <a:t>Customizable</a:t>
            </a:r>
            <a:r>
              <a:rPr lang="it-IT" sz="2400" b="0" dirty="0"/>
              <a:t>, </a:t>
            </a:r>
            <a:r>
              <a:rPr lang="it-IT" sz="2400" b="0" dirty="0" err="1"/>
              <a:t>REproducible</a:t>
            </a:r>
            <a:r>
              <a:rPr lang="it-IT" sz="2400" b="0" dirty="0"/>
              <a:t>, </a:t>
            </a:r>
            <a:r>
              <a:rPr lang="it-IT" sz="2400" b="0" dirty="0" err="1"/>
              <a:t>DOcker</a:t>
            </a:r>
            <a:r>
              <a:rPr lang="it-IT" sz="2400" b="0" dirty="0"/>
              <a:t> file generator for </a:t>
            </a:r>
            <a:r>
              <a:rPr lang="it-IT" sz="2400" b="0" dirty="0" err="1"/>
              <a:t>bioinformatics</a:t>
            </a:r>
            <a:r>
              <a:rPr lang="it-IT" sz="2400" b="0" dirty="0"/>
              <a:t> </a:t>
            </a:r>
            <a:r>
              <a:rPr lang="it-IT" sz="2400" b="0" dirty="0" err="1"/>
              <a:t>applications</a:t>
            </a:r>
            <a:endParaRPr lang="it-IT" sz="2400" b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Eliseo Martelli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Università degli Studi di Torino</a:t>
            </a:r>
          </a:p>
        </p:txBody>
      </p:sp>
    </p:spTree>
    <p:extLst>
      <p:ext uri="{BB962C8B-B14F-4D97-AF65-F5344CB8AC3E}">
        <p14:creationId xmlns:p14="http://schemas.microsoft.com/office/powerpoint/2010/main" val="15260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0692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84393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08655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79413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12</a:t>
            </a:fld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>
            <a:off x="3869044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>
            <a:off x="5140470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7D099-5467-57C6-CF21-1A49765ADEA9}"/>
              </a:ext>
            </a:extLst>
          </p:cNvPr>
          <p:cNvSpPr txBox="1"/>
          <p:nvPr/>
        </p:nvSpPr>
        <p:spPr>
          <a:xfrm>
            <a:off x="6998535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68410-C8FD-76A3-F027-7E5A7EA80402}"/>
              </a:ext>
            </a:extLst>
          </p:cNvPr>
          <p:cNvSpPr txBox="1"/>
          <p:nvPr/>
        </p:nvSpPr>
        <p:spPr>
          <a:xfrm>
            <a:off x="7631331" y="1451163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BBA73-F5CC-A442-657A-941721BE4016}"/>
              </a:ext>
            </a:extLst>
          </p:cNvPr>
          <p:cNvSpPr txBox="1"/>
          <p:nvPr/>
        </p:nvSpPr>
        <p:spPr>
          <a:xfrm>
            <a:off x="8981858" y="4513540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principles.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716AE-E4BE-DA37-98EE-D55C2C5D9F70}"/>
              </a:ext>
            </a:extLst>
          </p:cNvPr>
          <p:cNvSpPr txBox="1"/>
          <p:nvPr/>
        </p:nvSpPr>
        <p:spPr>
          <a:xfrm>
            <a:off x="605799" y="1752245"/>
            <a:ext cx="3525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CREDO </a:t>
            </a:r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stands</a:t>
            </a:r>
          </a:p>
          <a:p>
            <a:pPr algn="r"/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by the</a:t>
            </a:r>
          </a:p>
        </p:txBody>
      </p:sp>
    </p:spTree>
    <p:extLst>
      <p:ext uri="{BB962C8B-B14F-4D97-AF65-F5344CB8AC3E}">
        <p14:creationId xmlns:p14="http://schemas.microsoft.com/office/powerpoint/2010/main" val="22574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13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FINDABILITY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Consolidation of sources for researchers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to access, install, and utilize the software using centralized platforms.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 rot="20530053">
            <a:off x="8652696" y="-6819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 rot="1487283">
            <a:off x="7533457" y="5828487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EFDBA-1086-71C2-9471-A86C10520E7B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4DD9E-4407-D7BB-EF01-776F8D8A98E3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67E666-7AF4-1191-4A2D-746D7823E124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59B06C-F230-EF8F-A735-1788DEE392A8}"/>
              </a:ext>
            </a:extLst>
          </p:cNvPr>
          <p:cNvSpPr/>
          <p:nvPr/>
        </p:nvSpPr>
        <p:spPr>
          <a:xfrm>
            <a:off x="99060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5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14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ACCESSIBILITY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Simplification of the process of creating reproducible environments to users without previous bioinformatics knowledge.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34189-CDD7-167C-0CB6-E0F09C7AAFEA}"/>
              </a:ext>
            </a:extLst>
          </p:cNvPr>
          <p:cNvSpPr txBox="1"/>
          <p:nvPr/>
        </p:nvSpPr>
        <p:spPr>
          <a:xfrm rot="20530053">
            <a:off x="7479038" y="-23354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5DA26-435E-CB5A-C967-6403E056E2BE}"/>
              </a:ext>
            </a:extLst>
          </p:cNvPr>
          <p:cNvSpPr txBox="1"/>
          <p:nvPr/>
        </p:nvSpPr>
        <p:spPr>
          <a:xfrm rot="17061975">
            <a:off x="13923784" y="-1256551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2B2842-4E89-F807-9809-888AABE4331D}"/>
              </a:ext>
            </a:extLst>
          </p:cNvPr>
          <p:cNvSpPr txBox="1"/>
          <p:nvPr/>
        </p:nvSpPr>
        <p:spPr>
          <a:xfrm rot="2414950">
            <a:off x="8295507" y="5754819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004F04-4B1B-69A6-6DE3-EAB242D1585F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05A9B1-0F70-7415-6B93-884CE0884C6C}"/>
              </a:ext>
            </a:extLst>
          </p:cNvPr>
          <p:cNvSpPr/>
          <p:nvPr/>
        </p:nvSpPr>
        <p:spPr>
          <a:xfrm>
            <a:off x="2116873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15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INTEROPERABILITY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Ensuring compatible with the most widely available operating systems to maximize the range of users that can use the application.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A05E9-462C-83C9-84CE-EE9235914B99}"/>
              </a:ext>
            </a:extLst>
          </p:cNvPr>
          <p:cNvSpPr txBox="1"/>
          <p:nvPr/>
        </p:nvSpPr>
        <p:spPr>
          <a:xfrm rot="20860421">
            <a:off x="9311695" y="-426455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D6347-5715-0EF9-A58A-9C881A980ADD}"/>
              </a:ext>
            </a:extLst>
          </p:cNvPr>
          <p:cNvSpPr txBox="1"/>
          <p:nvPr/>
        </p:nvSpPr>
        <p:spPr>
          <a:xfrm rot="2827321">
            <a:off x="13656253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2A713-75E0-DB1A-0545-35F57DF20435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A2CB5-5391-68A5-6CF5-E01B130E0211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515F66-9A77-3986-FE56-E7C710B72644}"/>
              </a:ext>
            </a:extLst>
          </p:cNvPr>
          <p:cNvSpPr/>
          <p:nvPr/>
        </p:nvSpPr>
        <p:spPr>
          <a:xfrm>
            <a:off x="3243146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16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REUSABILITY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954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Facilitation of software customization.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Ensure archival of dependencies to prevent future inaccessibility of dependencies.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26B39-6718-6FAD-B33F-401E1C0441AD}"/>
              </a:ext>
            </a:extLst>
          </p:cNvPr>
          <p:cNvSpPr txBox="1"/>
          <p:nvPr/>
        </p:nvSpPr>
        <p:spPr>
          <a:xfrm rot="20530053">
            <a:off x="7763699" y="-41236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175EA-7C04-2B26-CAE3-A417CB21AB42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1E9FE-EFAC-5648-A55C-58C4EE63DA56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451CA4-5661-6A7F-A297-9045728395A0}"/>
              </a:ext>
            </a:extLst>
          </p:cNvPr>
          <p:cNvSpPr/>
          <p:nvPr/>
        </p:nvSpPr>
        <p:spPr>
          <a:xfrm>
            <a:off x="436245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901907" y="2815500"/>
            <a:ext cx="742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possible solution?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00" y="787401"/>
            <a:ext cx="2220206" cy="202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06" y="2945269"/>
            <a:ext cx="1837299" cy="1325941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36" y="3790265"/>
            <a:ext cx="1799389" cy="17993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901908" y="3461831"/>
            <a:ext cx="430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32D70-D10A-49BF-1267-D861F2D984E2}"/>
              </a:ext>
            </a:extLst>
          </p:cNvPr>
          <p:cNvSpPr/>
          <p:nvPr/>
        </p:nvSpPr>
        <p:spPr>
          <a:xfrm>
            <a:off x="990599" y="4020138"/>
            <a:ext cx="4094747" cy="88024"/>
          </a:xfrm>
          <a:prstGeom prst="rect">
            <a:avLst/>
          </a:prstGeom>
          <a:solidFill>
            <a:srgbClr val="A0C7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1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2078676" y="3234503"/>
            <a:ext cx="742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But…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20" y="1951805"/>
            <a:ext cx="992732" cy="905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10" y="2046108"/>
            <a:ext cx="992733" cy="716435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01" y="1933247"/>
            <a:ext cx="942156" cy="942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2973486" y="3236267"/>
            <a:ext cx="430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</a:t>
            </a:r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03C20-7090-A31A-D7BD-4399077D0F59}"/>
              </a:ext>
            </a:extLst>
          </p:cNvPr>
          <p:cNvSpPr txBox="1"/>
          <p:nvPr/>
        </p:nvSpPr>
        <p:spPr>
          <a:xfrm>
            <a:off x="5688227" y="3234503"/>
            <a:ext cx="502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doesn’t solve one big problem: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2883802" y="3782279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375362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19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884914" y="2453728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5BA6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F19FE-9F03-3700-A6CE-5B730C20DEDF}"/>
              </a:ext>
            </a:extLst>
          </p:cNvPr>
          <p:cNvSpPr txBox="1"/>
          <p:nvPr/>
        </p:nvSpPr>
        <p:spPr>
          <a:xfrm>
            <a:off x="884913" y="3429000"/>
            <a:ext cx="80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Involves efficiently handling and controlling the software components and libraries needed for an application to function properly, ensuring compatibility and mitigating conflicts.</a:t>
            </a:r>
          </a:p>
        </p:txBody>
      </p:sp>
    </p:spTree>
    <p:extLst>
      <p:ext uri="{BB962C8B-B14F-4D97-AF65-F5344CB8AC3E}">
        <p14:creationId xmlns:p14="http://schemas.microsoft.com/office/powerpoint/2010/main" val="4206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551837"/>
            <a:ext cx="7422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4231E8A-D59C-619B-961D-27132E21F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6914147" cy="69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20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3268004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5ACFC-74DB-9B8E-056C-BD5579F0E146}"/>
              </a:ext>
            </a:extLst>
          </p:cNvPr>
          <p:cNvCxnSpPr>
            <a:cxnSpLocks/>
          </p:cNvCxnSpPr>
          <p:nvPr/>
        </p:nvCxnSpPr>
        <p:spPr>
          <a:xfrm>
            <a:off x="6134100" y="365176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6A75F-1061-D530-D5FA-3899276F3D72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B1A2D6-E15E-C081-B7E5-6EC48E6EC197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B58149-3677-6B50-28B2-EFAF79210AC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4A1540-D7F7-72D0-95BD-358C55E154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24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21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57586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866BCAE-1DB4-FE89-4D1A-FDAD53C1DB93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6512FE-D07D-B51F-9529-05AD1FA8A27A}"/>
              </a:ext>
            </a:extLst>
          </p:cNvPr>
          <p:cNvCxnSpPr>
            <a:cxnSpLocks/>
          </p:cNvCxnSpPr>
          <p:nvPr/>
        </p:nvCxnSpPr>
        <p:spPr>
          <a:xfrm>
            <a:off x="6134100" y="-16450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2457449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685800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85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22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497641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61DE4-08F7-F892-6AB5-FC11ED8C2C97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A1AFF7-6532-4734-3B03-4C3A15D3D97E}"/>
              </a:ext>
            </a:extLst>
          </p:cNvPr>
          <p:cNvCxnSpPr>
            <a:cxnSpLocks/>
          </p:cNvCxnSpPr>
          <p:nvPr/>
        </p:nvCxnSpPr>
        <p:spPr>
          <a:xfrm>
            <a:off x="6134100" y="-559258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245745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-2150621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65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23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9406295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2457291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-2472364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712113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88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24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167103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-2210419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245342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7121115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25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492460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-220365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2464041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736365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97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26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833765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-2426949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247266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7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43" y="2934586"/>
            <a:ext cx="988828" cy="988828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-297145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27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385289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-2205679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3768121" y="3143934"/>
            <a:ext cx="47532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</p:spTree>
    <p:extLst>
      <p:ext uri="{BB962C8B-B14F-4D97-AF65-F5344CB8AC3E}">
        <p14:creationId xmlns:p14="http://schemas.microsoft.com/office/powerpoint/2010/main" val="347530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28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630CE-6508-6FD5-50B4-72E630E761F6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EC3FE-A8AB-19C0-EC9F-50D6F21F634A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9BD1D-36C1-B4D2-86F2-CC6A6F798E4A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14648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29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F6BA5-9319-ED06-4AA5-84B5E97566A5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423F0-0A4B-714F-97F2-DD1B30DC0281}"/>
              </a:ext>
            </a:extLst>
          </p:cNvPr>
          <p:cNvSpPr txBox="1"/>
          <p:nvPr/>
        </p:nvSpPr>
        <p:spPr>
          <a:xfrm>
            <a:off x="2764230" y="3069277"/>
            <a:ext cx="676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3E6C-CBE9-C656-0D84-7FE55C4AB06B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55535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</a:t>
            </a:fld>
            <a:endParaRPr lang="it-IT" dirty="0"/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914147" cy="6914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8120BAD5-A3EB-AECA-911A-00D2CEB95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14147"/>
            <a:ext cx="6911473" cy="691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7B3BB-5A43-4C7F-0998-5456C62E45DE}"/>
              </a:ext>
            </a:extLst>
          </p:cNvPr>
          <p:cNvSpPr txBox="1"/>
          <p:nvPr/>
        </p:nvSpPr>
        <p:spPr>
          <a:xfrm>
            <a:off x="1600200" y="506453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C39EB-4543-ED31-6C4E-C7463EFC456F}"/>
              </a:ext>
            </a:extLst>
          </p:cNvPr>
          <p:cNvSpPr txBox="1"/>
          <p:nvPr/>
        </p:nvSpPr>
        <p:spPr>
          <a:xfrm>
            <a:off x="1600200" y="5526195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3AF96-95BC-2C54-92FF-7432EBEDCEF1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10229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30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B5DB4-127B-68C1-F226-922ECC4C631A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A90E8-48E5-F9CA-3389-4AA6349B0459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B87C6-863C-43DE-1333-D5AAC9C5FB40}"/>
              </a:ext>
            </a:extLst>
          </p:cNvPr>
          <p:cNvSpPr txBox="1"/>
          <p:nvPr/>
        </p:nvSpPr>
        <p:spPr>
          <a:xfrm>
            <a:off x="1803991" y="3086555"/>
            <a:ext cx="858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52596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31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1055146" y="515923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599" y="1580739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237" y="1259975"/>
            <a:ext cx="6175720" cy="47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7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-639591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32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-568465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-7716705" y="5594978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519308" y="-1207082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310" y="-1239315"/>
            <a:ext cx="6175720" cy="477524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373452" y="256954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3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A8314DA5-2B2A-3190-5556-3042C1BBBE46}"/>
              </a:ext>
            </a:extLst>
          </p:cNvPr>
          <p:cNvGrpSpPr/>
          <p:nvPr/>
        </p:nvGrpSpPr>
        <p:grpSpPr>
          <a:xfrm>
            <a:off x="-5543509" y="-4209992"/>
            <a:ext cx="6022154" cy="1813576"/>
            <a:chOff x="0" y="0"/>
            <a:chExt cx="6022153" cy="1813574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E99377E7-DC70-EB0F-61C1-25E0A0EFCB77}"/>
                </a:ext>
              </a:extLst>
            </p:cNvPr>
            <p:cNvSpPr/>
            <p:nvPr/>
          </p:nvSpPr>
          <p:spPr>
            <a:xfrm>
              <a:off x="0" y="0"/>
              <a:ext cx="6022153" cy="1813574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7844EC7-8C54-5F2C-18CA-86B41644E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484" y="353501"/>
              <a:ext cx="1029206" cy="1106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1FD118D9-ACCF-87AC-3DEA-ED19DF681200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317BC3CD-86A7-28FE-546F-7C3B326633B3}"/>
              </a:ext>
            </a:extLst>
          </p:cNvPr>
          <p:cNvGrpSpPr/>
          <p:nvPr/>
        </p:nvGrpSpPr>
        <p:grpSpPr>
          <a:xfrm>
            <a:off x="14546994" y="-6958795"/>
            <a:ext cx="1864817" cy="2515323"/>
            <a:chOff x="0" y="0"/>
            <a:chExt cx="1864816" cy="2515321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EDBCFF74-2545-85D9-D79F-5FE2B43BEC1D}"/>
                </a:ext>
              </a:extLst>
            </p:cNvPr>
            <p:cNvSpPr/>
            <p:nvPr/>
          </p:nvSpPr>
          <p:spPr>
            <a:xfrm>
              <a:off x="0" y="0"/>
              <a:ext cx="1864816" cy="2515321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DE5D2652-0E66-F64A-E585-64B994588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D81114FB-2F17-127D-FD93-57B2ECC4CB20}"/>
              </a:ext>
            </a:extLst>
          </p:cNvPr>
          <p:cNvGrpSpPr/>
          <p:nvPr/>
        </p:nvGrpSpPr>
        <p:grpSpPr>
          <a:xfrm>
            <a:off x="-5856055" y="7587092"/>
            <a:ext cx="3878471" cy="2254248"/>
            <a:chOff x="0" y="0"/>
            <a:chExt cx="3878470" cy="2254246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0A636826-F9F5-4AFA-0114-B0010C09DFA1}"/>
                </a:ext>
              </a:extLst>
            </p:cNvPr>
            <p:cNvSpPr/>
            <p:nvPr/>
          </p:nvSpPr>
          <p:spPr>
            <a:xfrm>
              <a:off x="0" y="0"/>
              <a:ext cx="3878470" cy="2254246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B19028F8-4E36-515D-A381-EE51F85B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547" y="846638"/>
              <a:ext cx="757751" cy="560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FCFB818-817C-E44A-CE70-D3A74F508D55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0808E20-A624-0EA0-137C-4846CA820337}"/>
              </a:ext>
            </a:extLst>
          </p:cNvPr>
          <p:cNvGrpSpPr/>
          <p:nvPr/>
        </p:nvGrpSpPr>
        <p:grpSpPr>
          <a:xfrm>
            <a:off x="6316407" y="9864616"/>
            <a:ext cx="1785280" cy="2288885"/>
            <a:chOff x="0" y="0"/>
            <a:chExt cx="1785279" cy="2288883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6627181-DB5E-4F89-EE04-AB112F4AACE1}"/>
                </a:ext>
              </a:extLst>
            </p:cNvPr>
            <p:cNvSpPr/>
            <p:nvPr/>
          </p:nvSpPr>
          <p:spPr>
            <a:xfrm>
              <a:off x="0" y="0"/>
              <a:ext cx="1785279" cy="2288883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8A998C9F-DD7D-2488-71BA-62E4FA76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763" y="323327"/>
              <a:ext cx="757751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642AAE55-1329-1386-9676-9C422896DA12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9893EF-D207-30EE-A862-A4E267FF55EA}"/>
              </a:ext>
            </a:extLst>
          </p:cNvPr>
          <p:cNvGrpSpPr/>
          <p:nvPr/>
        </p:nvGrpSpPr>
        <p:grpSpPr>
          <a:xfrm>
            <a:off x="20351466" y="-1418788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BD289F6E-ED6B-C078-9070-55157DE871F2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0" name="1200px-Go_Logo_Blue.svg.png" descr="1200px-Go_Logo_Blue.svg.png">
              <a:extLst>
                <a:ext uri="{FF2B5EF4-FFF2-40B4-BE49-F238E27FC236}">
                  <a16:creationId xmlns:a16="http://schemas.microsoft.com/office/drawing/2014/main" id="{9F000B88-6C8F-6200-9AB1-63CE2AB9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05605FB0-2CA7-2211-FF6C-2374C016AE87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C0BDFF-9FC2-0C52-4B64-F03383785590}"/>
              </a:ext>
            </a:extLst>
          </p:cNvPr>
          <p:cNvGrpSpPr/>
          <p:nvPr/>
        </p:nvGrpSpPr>
        <p:grpSpPr>
          <a:xfrm>
            <a:off x="11894669" y="9841340"/>
            <a:ext cx="4140184" cy="1611833"/>
            <a:chOff x="7627555" y="4267972"/>
            <a:chExt cx="4140184" cy="1611833"/>
          </a:xfrm>
        </p:grpSpPr>
        <p:sp>
          <p:nvSpPr>
            <p:cNvPr id="33" name="Rounded Rectangle 10">
              <a:extLst>
                <a:ext uri="{FF2B5EF4-FFF2-40B4-BE49-F238E27FC236}">
                  <a16:creationId xmlns:a16="http://schemas.microsoft.com/office/drawing/2014/main" id="{74A4BBAE-F93A-3545-638B-3829984FFB90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7BFF5F1-C017-113B-4EBD-E60D8DDC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9B467829-54CD-B9E1-7056-C20EFF5A6EDF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7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E72863D8-7DFE-EA1C-83A6-7DFA6CA30CF9}"/>
              </a:ext>
            </a:extLst>
          </p:cNvPr>
          <p:cNvSpPr/>
          <p:nvPr/>
        </p:nvSpPr>
        <p:spPr>
          <a:xfrm>
            <a:off x="3355914" y="1825842"/>
            <a:ext cx="1113878" cy="700827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33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4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34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73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35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0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36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7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37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125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CREDO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’s new building blocks.</a:t>
            </a:r>
          </a:p>
        </p:txBody>
      </p:sp>
    </p:spTree>
    <p:extLst>
      <p:ext uri="{BB962C8B-B14F-4D97-AF65-F5344CB8AC3E}">
        <p14:creationId xmlns:p14="http://schemas.microsoft.com/office/powerpoint/2010/main" val="41245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24DB4C3-6922-AA7C-5CD2-D50A8D146ED2}"/>
              </a:ext>
            </a:extLst>
          </p:cNvPr>
          <p:cNvSpPr/>
          <p:nvPr/>
        </p:nvSpPr>
        <p:spPr>
          <a:xfrm>
            <a:off x="5789631" y="1862578"/>
            <a:ext cx="1532247" cy="803244"/>
          </a:xfrm>
          <a:prstGeom prst="rect">
            <a:avLst/>
          </a:prstGeom>
          <a:solidFill>
            <a:srgbClr val="FF93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APT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DEDACA-6FD3-E24C-B4CB-E19219F65871}"/>
              </a:ext>
            </a:extLst>
          </p:cNvPr>
          <p:cNvSpPr/>
          <p:nvPr/>
        </p:nvSpPr>
        <p:spPr>
          <a:xfrm>
            <a:off x="5789631" y="2663856"/>
            <a:ext cx="1532247" cy="803244"/>
          </a:xfrm>
          <a:prstGeom prst="rect">
            <a:avLst/>
          </a:prstGeom>
          <a:solidFill>
            <a:srgbClr val="FFD579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AC67D-9D48-F402-9312-AD9D209526D2}"/>
              </a:ext>
            </a:extLst>
          </p:cNvPr>
          <p:cNvSpPr/>
          <p:nvPr/>
        </p:nvSpPr>
        <p:spPr>
          <a:xfrm>
            <a:off x="5789631" y="3455708"/>
            <a:ext cx="1532247" cy="803244"/>
          </a:xfrm>
          <a:prstGeom prst="rect">
            <a:avLst/>
          </a:prstGeom>
          <a:solidFill>
            <a:srgbClr val="FFFD78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CRAN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6BB9D-A9C5-B00D-1942-5BF2850C0B75}"/>
              </a:ext>
            </a:extLst>
          </p:cNvPr>
          <p:cNvSpPr/>
          <p:nvPr/>
        </p:nvSpPr>
        <p:spPr>
          <a:xfrm>
            <a:off x="5789631" y="4247559"/>
            <a:ext cx="1532247" cy="803244"/>
          </a:xfrm>
          <a:prstGeom prst="rect">
            <a:avLst/>
          </a:prstGeom>
          <a:solidFill>
            <a:srgbClr val="FFFC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…</a:t>
            </a:r>
          </a:p>
        </p:txBody>
      </p:sp>
      <p:sp>
        <p:nvSpPr>
          <p:cNvPr id="14" name="Off-page Connector 12">
            <a:extLst>
              <a:ext uri="{FF2B5EF4-FFF2-40B4-BE49-F238E27FC236}">
                <a16:creationId xmlns:a16="http://schemas.microsoft.com/office/drawing/2014/main" id="{6CFFF3CF-FA9C-3B01-6B75-0E969C62E31B}"/>
              </a:ext>
            </a:extLst>
          </p:cNvPr>
          <p:cNvSpPr/>
          <p:nvPr/>
        </p:nvSpPr>
        <p:spPr>
          <a:xfrm rot="16200000">
            <a:off x="3707877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CEDDE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Modules</a:t>
            </a:r>
          </a:p>
        </p:txBody>
      </p:sp>
      <p:sp>
        <p:nvSpPr>
          <p:cNvPr id="13" name="Off-page Connector 12">
            <a:extLst>
              <a:ext uri="{FF2B5EF4-FFF2-40B4-BE49-F238E27FC236}">
                <a16:creationId xmlns:a16="http://schemas.microsoft.com/office/drawing/2014/main" id="{0118ADE4-B2B6-402C-EEC0-905067090049}"/>
              </a:ext>
            </a:extLst>
          </p:cNvPr>
          <p:cNvSpPr/>
          <p:nvPr/>
        </p:nvSpPr>
        <p:spPr>
          <a:xfrm rot="16200000">
            <a:off x="2406978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Running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39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47781" y="42965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67919" y="411994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EDA8F-F5EB-3E8F-1476-3CFB564609D8}"/>
              </a:ext>
            </a:extLst>
          </p:cNvPr>
          <p:cNvSpPr/>
          <p:nvPr/>
        </p:nvSpPr>
        <p:spPr>
          <a:xfrm>
            <a:off x="9953108" y="1864543"/>
            <a:ext cx="1905811" cy="1593131"/>
          </a:xfrm>
          <a:prstGeom prst="rect">
            <a:avLst/>
          </a:prstGeom>
          <a:solidFill>
            <a:srgbClr val="FFE3F6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4B8B3-D993-F40E-6AE2-B3C903A6EF4C}"/>
              </a:ext>
            </a:extLst>
          </p:cNvPr>
          <p:cNvSpPr/>
          <p:nvPr/>
        </p:nvSpPr>
        <p:spPr>
          <a:xfrm>
            <a:off x="9953108" y="3457673"/>
            <a:ext cx="1905811" cy="1593131"/>
          </a:xfrm>
          <a:prstGeom prst="rect">
            <a:avLst/>
          </a:prstGeom>
          <a:solidFill>
            <a:srgbClr val="F7FAF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21" name="Off-page Connector 20">
            <a:extLst>
              <a:ext uri="{FF2B5EF4-FFF2-40B4-BE49-F238E27FC236}">
                <a16:creationId xmlns:a16="http://schemas.microsoft.com/office/drawing/2014/main" id="{534D9A68-2D44-C3A4-1363-1303CFCA0587}"/>
              </a:ext>
            </a:extLst>
          </p:cNvPr>
          <p:cNvSpPr/>
          <p:nvPr/>
        </p:nvSpPr>
        <p:spPr>
          <a:xfrm rot="16200000">
            <a:off x="7875707" y="2642647"/>
            <a:ext cx="3186260" cy="1630052"/>
          </a:xfrm>
          <a:prstGeom prst="flowChartOffpageConnector">
            <a:avLst/>
          </a:prstGeom>
          <a:solidFill>
            <a:srgbClr val="F6FAF9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F5D8C166-6893-1251-0F00-C57700E31470}"/>
              </a:ext>
            </a:extLst>
          </p:cNvPr>
          <p:cNvSpPr/>
          <p:nvPr/>
        </p:nvSpPr>
        <p:spPr>
          <a:xfrm rot="16200000">
            <a:off x="1104507" y="2640683"/>
            <a:ext cx="3186260" cy="1630052"/>
          </a:xfrm>
          <a:prstGeom prst="flowChartOffpageConnector">
            <a:avLst/>
          </a:prstGeom>
          <a:solidFill>
            <a:schemeClr val="accent1"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58043-9692-D72F-8E15-E0509B796782}"/>
              </a:ext>
            </a:extLst>
          </p:cNvPr>
          <p:cNvSpPr/>
          <p:nvPr/>
        </p:nvSpPr>
        <p:spPr>
          <a:xfrm>
            <a:off x="350363" y="1862578"/>
            <a:ext cx="1532247" cy="1593131"/>
          </a:xfrm>
          <a:prstGeom prst="rect">
            <a:avLst/>
          </a:prstGeom>
          <a:solidFill>
            <a:srgbClr val="FF8AD8">
              <a:alpha val="25000"/>
            </a:srgb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BE990-8582-3EE5-EF64-08BBDB2B78FE}"/>
              </a:ext>
            </a:extLst>
          </p:cNvPr>
          <p:cNvSpPr/>
          <p:nvPr/>
        </p:nvSpPr>
        <p:spPr>
          <a:xfrm>
            <a:off x="350363" y="3455708"/>
            <a:ext cx="1532247" cy="1593131"/>
          </a:xfrm>
          <a:prstGeom prst="rect">
            <a:avLst/>
          </a:prstGeom>
          <a:solidFill>
            <a:schemeClr val="bg1">
              <a:lumMod val="10000"/>
              <a:lumOff val="90000"/>
              <a:alpha val="25000"/>
            </a:scheme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19" name="Off-page Connector 18">
            <a:extLst>
              <a:ext uri="{FF2B5EF4-FFF2-40B4-BE49-F238E27FC236}">
                <a16:creationId xmlns:a16="http://schemas.microsoft.com/office/drawing/2014/main" id="{7FEE8C91-DF18-485B-7CA0-AD6D192B35B3}"/>
              </a:ext>
            </a:extLst>
          </p:cNvPr>
          <p:cNvSpPr/>
          <p:nvPr/>
        </p:nvSpPr>
        <p:spPr>
          <a:xfrm rot="16200000">
            <a:off x="7340339" y="1844118"/>
            <a:ext cx="159313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0 h 10000"/>
              <a:gd name="connsiteX0" fmla="*/ 30 w 5000"/>
              <a:gd name="connsiteY0" fmla="*/ 0 h 10000"/>
              <a:gd name="connsiteX1" fmla="*/ 5000 w 5000"/>
              <a:gd name="connsiteY1" fmla="*/ 0 h 10000"/>
              <a:gd name="connsiteX2" fmla="*/ 5000 w 5000"/>
              <a:gd name="connsiteY2" fmla="*/ 8000 h 10000"/>
              <a:gd name="connsiteX3" fmla="*/ 0 w 5000"/>
              <a:gd name="connsiteY3" fmla="*/ 10000 h 10000"/>
              <a:gd name="connsiteX4" fmla="*/ 30 w 5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30" y="0"/>
                </a:moveTo>
                <a:lnTo>
                  <a:pt x="5000" y="0"/>
                </a:lnTo>
                <a:lnTo>
                  <a:pt x="5000" y="8000"/>
                </a:lnTo>
                <a:lnTo>
                  <a:pt x="0" y="10000"/>
                </a:lnTo>
                <a:cubicBezTo>
                  <a:pt x="10" y="6667"/>
                  <a:pt x="20" y="3333"/>
                  <a:pt x="30" y="0"/>
                </a:cubicBezTo>
                <a:close/>
              </a:path>
            </a:pathLst>
          </a:custGeom>
          <a:solidFill>
            <a:srgbClr val="C7E6FF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Store</a:t>
            </a:r>
          </a:p>
        </p:txBody>
      </p:sp>
      <p:sp>
        <p:nvSpPr>
          <p:cNvPr id="20" name="Off-page Connector 19">
            <a:extLst>
              <a:ext uri="{FF2B5EF4-FFF2-40B4-BE49-F238E27FC236}">
                <a16:creationId xmlns:a16="http://schemas.microsoft.com/office/drawing/2014/main" id="{F4C850DB-586C-C3A6-C23C-C4C234EAAF80}"/>
              </a:ext>
            </a:extLst>
          </p:cNvPr>
          <p:cNvSpPr/>
          <p:nvPr/>
        </p:nvSpPr>
        <p:spPr>
          <a:xfrm rot="16200000">
            <a:off x="7340714" y="3441974"/>
            <a:ext cx="1593131" cy="162059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8000 h 10000"/>
              <a:gd name="connsiteX4" fmla="*/ 0 w 10000"/>
              <a:gd name="connsiteY4" fmla="*/ 0 h 10000"/>
              <a:gd name="connsiteX0" fmla="*/ 0 w 10030"/>
              <a:gd name="connsiteY0" fmla="*/ 0 h 10058"/>
              <a:gd name="connsiteX1" fmla="*/ 10000 w 10030"/>
              <a:gd name="connsiteY1" fmla="*/ 0 h 10058"/>
              <a:gd name="connsiteX2" fmla="*/ 10030 w 10030"/>
              <a:gd name="connsiteY2" fmla="*/ 10058 h 10058"/>
              <a:gd name="connsiteX3" fmla="*/ 0 w 10030"/>
              <a:gd name="connsiteY3" fmla="*/ 8000 h 10058"/>
              <a:gd name="connsiteX4" fmla="*/ 0 w 10030"/>
              <a:gd name="connsiteY4" fmla="*/ 0 h 10058"/>
              <a:gd name="connsiteX0" fmla="*/ 0 w 10000"/>
              <a:gd name="connsiteY0" fmla="*/ 0 h 9942"/>
              <a:gd name="connsiteX1" fmla="*/ 10000 w 10000"/>
              <a:gd name="connsiteY1" fmla="*/ 0 h 9942"/>
              <a:gd name="connsiteX2" fmla="*/ 9912 w 10000"/>
              <a:gd name="connsiteY2" fmla="*/ 9942 h 9942"/>
              <a:gd name="connsiteX3" fmla="*/ 0 w 10000"/>
              <a:gd name="connsiteY3" fmla="*/ 8000 h 9942"/>
              <a:gd name="connsiteX4" fmla="*/ 0 w 10000"/>
              <a:gd name="connsiteY4" fmla="*/ 0 h 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42">
                <a:moveTo>
                  <a:pt x="0" y="0"/>
                </a:moveTo>
                <a:lnTo>
                  <a:pt x="10000" y="0"/>
                </a:lnTo>
                <a:cubicBezTo>
                  <a:pt x="10010" y="3353"/>
                  <a:pt x="9902" y="6589"/>
                  <a:pt x="9912" y="9942"/>
                </a:cubicBez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DDD1E8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378443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8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2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6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4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4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4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8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4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4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4" grpId="0" animBg="1"/>
      <p:bldP spid="13" grpId="0" animBg="1"/>
      <p:bldP spid="22" grpId="0" animBg="1"/>
      <p:bldP spid="23" grpId="0" animBg="1"/>
      <p:bldP spid="21" grpId="0" animBg="1"/>
      <p:bldP spid="4" grpId="0" animBg="1"/>
      <p:bldP spid="10" grpId="0" animBg="1"/>
      <p:bldP spid="11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6914147"/>
            <a:ext cx="6914147" cy="6914147"/>
          </a:xfrm>
          <a:prstGeom prst="rect">
            <a:avLst/>
          </a:prstGeom>
        </p:spPr>
      </p:pic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11473" cy="6911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02251A-7292-843E-85EE-D49214222481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1B193-A484-D4D7-3E75-144CF93F0940}"/>
              </a:ext>
            </a:extLst>
          </p:cNvPr>
          <p:cNvSpPr txBox="1"/>
          <p:nvPr/>
        </p:nvSpPr>
        <p:spPr>
          <a:xfrm>
            <a:off x="1600200" y="540308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DD861-5313-BD74-B9BB-B0764AA84EE0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CCF03DD0-2360-4331-2926-3B868B06F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6911473"/>
            <a:ext cx="6911472" cy="69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9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</p:spTree>
    <p:extLst>
      <p:ext uri="{BB962C8B-B14F-4D97-AF65-F5344CB8AC3E}">
        <p14:creationId xmlns:p14="http://schemas.microsoft.com/office/powerpoint/2010/main" val="335666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8E1DD-D0B1-0AA0-0570-1B5CF7FCCC55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07C19-3770-8DF5-E4AC-E1C1883DDA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8CF69-D9FB-5C38-648F-C1AFBA1C6002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6DDFE-6B48-95CF-5651-1DECD1456FE6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892F-27C3-8109-982C-A6CBD0FAE58A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DA159-F31F-9030-ED0F-4C6A40C97A0C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69E5F-AD53-690C-FDA0-94A59C1633F4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47EDD-CF93-533D-F7D5-64A64403D277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6344E-033D-6659-5204-7092D33604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 Source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Libraries Released</a:t>
            </a:r>
          </a:p>
        </p:txBody>
      </p:sp>
    </p:spTree>
    <p:extLst>
      <p:ext uri="{BB962C8B-B14F-4D97-AF65-F5344CB8AC3E}">
        <p14:creationId xmlns:p14="http://schemas.microsoft.com/office/powerpoint/2010/main" val="29745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"/>
                            </p:stCondLst>
                            <p:childTnLst>
                              <p:par>
                                <p:cTn id="5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50"/>
                            </p:stCondLst>
                            <p:childTnLst>
                              <p:par>
                                <p:cTn id="7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4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8E1DD-D0B1-0AA0-0570-1B5CF7FCCC55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07C19-3770-8DF5-E4AC-E1C1883DDAA3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8CF69-D9FB-5C38-648F-C1AFBA1C6002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6DDFE-6B48-95CF-5651-1DECD1456FE6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Integrated </a:t>
            </a:r>
            <a:b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Package Managers</a:t>
            </a:r>
          </a:p>
        </p:txBody>
      </p:sp>
    </p:spTree>
    <p:extLst>
      <p:ext uri="{BB962C8B-B14F-4D97-AF65-F5344CB8AC3E}">
        <p14:creationId xmlns:p14="http://schemas.microsoft.com/office/powerpoint/2010/main" val="391458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10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credo@eliseomartelli.it</a:t>
            </a:r>
            <a:endParaRPr lang="it-IT"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4294967295"/>
          </p:nvPr>
        </p:nvSpPr>
        <p:spPr>
          <a:xfrm>
            <a:off x="0" y="6386513"/>
            <a:ext cx="7970838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294967295"/>
          </p:nvPr>
        </p:nvSpPr>
        <p:spPr>
          <a:xfrm>
            <a:off x="11715750" y="6381750"/>
            <a:ext cx="476250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947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pic>
        <p:nvPicPr>
          <p:cNvPr id="4" name="Picture 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00137202-1404-7FEB-DC20-DFA2C26F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11472" cy="6911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86AA1E-9F5C-C2A6-6AD7-5EB0EDC5711B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ED61E-43A1-5676-FB49-E5F2BB8396FD}"/>
              </a:ext>
            </a:extLst>
          </p:cNvPr>
          <p:cNvSpPr txBox="1"/>
          <p:nvPr/>
        </p:nvSpPr>
        <p:spPr>
          <a:xfrm>
            <a:off x="1600200" y="540308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8D26-A596-7A70-6DD9-52E833BE8F97}"/>
              </a:ext>
            </a:extLst>
          </p:cNvPr>
          <p:cNvSpPr txBox="1"/>
          <p:nvPr/>
        </p:nvSpPr>
        <p:spPr>
          <a:xfrm>
            <a:off x="1600200" y="5744313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429371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6</a:t>
            </a:fld>
            <a:endParaRPr lang="it-IT" dirty="0"/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5750" y="256954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3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561A4E8C-E1B1-A4F9-39F7-5526B91A0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3209"/>
            <a:ext cx="6911472" cy="6911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32604-B403-7577-3D84-44BD0B1EA22C}"/>
              </a:ext>
            </a:extLst>
          </p:cNvPr>
          <p:cNvSpPr txBox="1"/>
          <p:nvPr/>
        </p:nvSpPr>
        <p:spPr>
          <a:xfrm>
            <a:off x="-4949060" y="2851453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</p:spTree>
    <p:extLst>
      <p:ext uri="{BB962C8B-B14F-4D97-AF65-F5344CB8AC3E}">
        <p14:creationId xmlns:p14="http://schemas.microsoft.com/office/powerpoint/2010/main" val="11308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48F33-C076-B5EA-5705-DE858F29AF5C}"/>
              </a:ext>
            </a:extLst>
          </p:cNvPr>
          <p:cNvSpPr txBox="1"/>
          <p:nvPr/>
        </p:nvSpPr>
        <p:spPr>
          <a:xfrm>
            <a:off x="893885" y="2828835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DD931815-216B-D24A-84C5-5EB8BE5F082D}"/>
              </a:ext>
            </a:extLst>
          </p:cNvPr>
          <p:cNvSpPr txBox="1">
            <a:spLocks/>
          </p:cNvSpPr>
          <p:nvPr/>
        </p:nvSpPr>
        <p:spPr>
          <a:xfrm>
            <a:off x="893885" y="3455182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2.12.0, build Mar 8 2022 16:19:08</a:t>
            </a:r>
          </a:p>
        </p:txBody>
      </p:sp>
      <p:sp>
        <p:nvSpPr>
          <p:cNvPr id="17" name="Segnaposto piè di pagina 1">
            <a:extLst>
              <a:ext uri="{FF2B5EF4-FFF2-40B4-BE49-F238E27FC236}">
                <a16:creationId xmlns:a16="http://schemas.microsoft.com/office/drawing/2014/main" id="{17EC9B0D-6AC5-06D1-3B9C-C1FF6E13AA33}"/>
              </a:ext>
            </a:extLst>
          </p:cNvPr>
          <p:cNvSpPr txBox="1">
            <a:spLocks/>
          </p:cNvSpPr>
          <p:nvPr/>
        </p:nvSpPr>
        <p:spPr>
          <a:xfrm>
            <a:off x="893885" y="391650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2.2.31, build </a:t>
            </a:r>
            <a:r>
              <a:rPr lang="it-IT" sz="2400" dirty="0" err="1"/>
              <a:t>Jun</a:t>
            </a:r>
            <a:r>
              <a:rPr lang="it-IT" sz="2400" dirty="0"/>
              <a:t> 2 2015 10:47:46</a:t>
            </a:r>
          </a:p>
        </p:txBody>
      </p:sp>
    </p:spTree>
    <p:extLst>
      <p:ext uri="{BB962C8B-B14F-4D97-AF65-F5344CB8AC3E}">
        <p14:creationId xmlns:p14="http://schemas.microsoft.com/office/powerpoint/2010/main" val="225593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37E8DECA-226B-F7F9-72D8-568C19EC3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2" y="1599898"/>
            <a:ext cx="6812472" cy="3658204"/>
          </a:xfrm>
          <a:prstGeom prst="rect">
            <a:avLst/>
          </a:prstGeom>
        </p:spPr>
      </p:pic>
      <p:pic>
        <p:nvPicPr>
          <p:cNvPr id="6" name="Picture 5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2D2DF5C1-30F1-17DA-343D-4BCF9EC16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65" y="1645507"/>
            <a:ext cx="4755979" cy="3566985"/>
          </a:xfrm>
          <a:prstGeom prst="rect">
            <a:avLst/>
          </a:prstGeo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36D20244-D848-A561-BB63-6A0B4FBB5D3F}"/>
              </a:ext>
            </a:extLst>
          </p:cNvPr>
          <p:cNvSpPr txBox="1">
            <a:spLocks/>
          </p:cNvSpPr>
          <p:nvPr/>
        </p:nvSpPr>
        <p:spPr>
          <a:xfrm>
            <a:off x="1121109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2.12.0, build Mar 8 2022 16:19:08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18476107-A563-D680-B301-6B1B51B99805}"/>
              </a:ext>
            </a:extLst>
          </p:cNvPr>
          <p:cNvSpPr txBox="1">
            <a:spLocks/>
          </p:cNvSpPr>
          <p:nvPr/>
        </p:nvSpPr>
        <p:spPr>
          <a:xfrm>
            <a:off x="7207887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2.2.31, build </a:t>
            </a:r>
            <a:r>
              <a:rPr lang="it-IT" sz="1400" dirty="0" err="1"/>
              <a:t>Jun</a:t>
            </a:r>
            <a:r>
              <a:rPr lang="it-IT" sz="1400" dirty="0"/>
              <a:t> 2 2015 10:47:46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19186-074D-8946-F822-5E7498B89415}"/>
              </a:ext>
            </a:extLst>
          </p:cNvPr>
          <p:cNvSpPr txBox="1"/>
          <p:nvPr/>
        </p:nvSpPr>
        <p:spPr>
          <a:xfrm>
            <a:off x="909735" y="1198666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</p:spTree>
    <p:extLst>
      <p:ext uri="{BB962C8B-B14F-4D97-AF65-F5344CB8AC3E}">
        <p14:creationId xmlns:p14="http://schemas.microsoft.com/office/powerpoint/2010/main" val="274928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9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88116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Personalizzato 1">
      <a:dk1>
        <a:srgbClr val="11324E"/>
      </a:dk1>
      <a:lt1>
        <a:srgbClr val="11324E"/>
      </a:lt1>
      <a:dk2>
        <a:srgbClr val="CAE0AF"/>
      </a:dk2>
      <a:lt2>
        <a:srgbClr val="D6EBE4"/>
      </a:lt2>
      <a:accent1>
        <a:srgbClr val="D6EBE4"/>
      </a:accent1>
      <a:accent2>
        <a:srgbClr val="E1DF20"/>
      </a:accent2>
      <a:accent3>
        <a:srgbClr val="BED9F3"/>
      </a:accent3>
      <a:accent4>
        <a:srgbClr val="D2A0B8"/>
      </a:accent4>
      <a:accent5>
        <a:srgbClr val="CFD94F"/>
      </a:accent5>
      <a:accent6>
        <a:srgbClr val="425CC7"/>
      </a:accent6>
      <a:hlink>
        <a:srgbClr val="425CC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A6CD7716-328B-494A-82A8-889E60316C0B}" vid="{64B54660-035A-48FB-B20B-35A73F38F2D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Powerpoint_Conf21_SpeakerGARR_template</Template>
  <TotalTime>554</TotalTime>
  <Words>1229</Words>
  <Application>Microsoft Macintosh PowerPoint</Application>
  <PresentationFormat>Widescreen</PresentationFormat>
  <Paragraphs>368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Overpass Mono</vt:lpstr>
      <vt:lpstr>Bahnschrift SemiBold</vt:lpstr>
      <vt:lpstr>Calibri</vt:lpstr>
      <vt:lpstr>Segoe UI Semibold</vt:lpstr>
      <vt:lpstr>Poppins</vt:lpstr>
      <vt:lpstr>Overpass Mono Medium</vt:lpstr>
      <vt:lpstr>Arial</vt:lpstr>
      <vt:lpstr>Tema di Office</vt:lpstr>
      <vt:lpstr>CREDO Customizable, REproducible, DOcker file generator for bioinformatics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Carlo Volpe</dc:creator>
  <cp:lastModifiedBy>Eliseo Martelli</cp:lastModifiedBy>
  <cp:revision>63</cp:revision>
  <dcterms:created xsi:type="dcterms:W3CDTF">2022-05-05T15:41:39Z</dcterms:created>
  <dcterms:modified xsi:type="dcterms:W3CDTF">2024-04-02T07:33:04Z</dcterms:modified>
</cp:coreProperties>
</file>